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63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../OneDrive/Desktop/LineTracking.py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CMPE 483</a:t>
            </a:r>
            <a:br>
              <a:rPr lang="en-US" dirty="0"/>
            </a:br>
            <a:r>
              <a:rPr lang="en-US" dirty="0"/>
              <a:t>Camera-Movements Activity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810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Section: CMPE483-L01</a:t>
            </a:r>
          </a:p>
          <a:p>
            <a:r>
              <a:rPr lang="en-US" dirty="0"/>
              <a:t>Group members:</a:t>
            </a:r>
          </a:p>
          <a:p>
            <a:r>
              <a:rPr lang="en-US" dirty="0"/>
              <a:t>1. Osama </a:t>
            </a:r>
            <a:r>
              <a:rPr lang="en-US" dirty="0" err="1"/>
              <a:t>aljindi</a:t>
            </a:r>
            <a:endParaRPr lang="en-US" dirty="0"/>
          </a:p>
          <a:p>
            <a:r>
              <a:rPr lang="en-US" dirty="0"/>
              <a:t>2. Abdullah zain</a:t>
            </a:r>
          </a:p>
          <a:p>
            <a:r>
              <a:rPr lang="en-US" dirty="0"/>
              <a:t>3. Jassim </a:t>
            </a:r>
            <a:r>
              <a:rPr lang="en-US" dirty="0" err="1"/>
              <a:t>alansari</a:t>
            </a:r>
            <a:endParaRPr lang="en-US" dirty="0"/>
          </a:p>
          <a:p>
            <a:r>
              <a:rPr lang="en-US" dirty="0"/>
              <a:t>4. Mohammad </a:t>
            </a:r>
            <a:r>
              <a:rPr lang="en-US" dirty="0" err="1"/>
              <a:t>sandouk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5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6DCA-8EB5-FB2C-69D3-A7EDAEB6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86194-4602-ED22-339E-1B350C3ED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8. summary</a:t>
            </a:r>
          </a:p>
          <a:p>
            <a:r>
              <a:rPr lang="en-US" dirty="0"/>
              <a:t>(run) detects target colors and calculates their center in the frame.  </a:t>
            </a:r>
          </a:p>
          <a:p>
            <a:r>
              <a:rPr lang="en-US" dirty="0"/>
              <a:t>(move) uses PID control to adjust the robot’s heading based on the detected position.  </a:t>
            </a:r>
          </a:p>
          <a:p>
            <a:r>
              <a:rPr lang="en-US" dirty="0"/>
              <a:t>The main loop continuously captures and processes video frames.  </a:t>
            </a:r>
          </a:p>
          <a:p>
            <a:r>
              <a:rPr lang="en-US" dirty="0"/>
              <a:t>(PID) ensures smooth and responsive control over turning.  </a:t>
            </a:r>
          </a:p>
          <a:p>
            <a:r>
              <a:rPr lang="en-US" dirty="0"/>
              <a:t>(</a:t>
            </a:r>
            <a:r>
              <a:rPr lang="en-US" dirty="0" err="1"/>
              <a:t>MecanumChassis</a:t>
            </a:r>
            <a:r>
              <a:rPr lang="en-US" dirty="0"/>
              <a:t>) allows the robot to move in any direction.  </a:t>
            </a:r>
          </a:p>
          <a:p>
            <a:r>
              <a:rPr lang="en-US" dirty="0"/>
              <a:t>Color detection thresholds are loaded from configuration using (</a:t>
            </a:r>
            <a:r>
              <a:rPr lang="en-US" dirty="0" err="1"/>
              <a:t>yaml_handle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1030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5916" y="11342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86CC1-333A-E993-790E-DBCB7AA1C230}"/>
              </a:ext>
            </a:extLst>
          </p:cNvPr>
          <p:cNvSpPr txBox="1"/>
          <p:nvPr/>
        </p:nvSpPr>
        <p:spPr>
          <a:xfrm>
            <a:off x="1245916" y="1362974"/>
            <a:ext cx="10054688" cy="288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.path.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'/home/pi/</a:t>
            </a:r>
            <a:r>
              <a:rPr lang="en-US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MasterPi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math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signal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Camera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threading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common.pid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PID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common.misc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Misc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common.yaml_handle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yaml_handle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common.mecanum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mecanum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kinematics.transform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4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92EE24-AA29-AE41-F019-261EC08E0E45}"/>
              </a:ext>
            </a:extLst>
          </p:cNvPr>
          <p:cNvSpPr txBox="1"/>
          <p:nvPr/>
        </p:nvSpPr>
        <p:spPr>
          <a:xfrm>
            <a:off x="1526875" y="577970"/>
            <a:ext cx="950631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mecanum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.MecanumChassis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pitch_pid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.PID(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0.0009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0.000002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0.0003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range_rgb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.version_info.major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'Please run this program with python3!'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en-US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setTargetColor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target_color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target_color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())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lab_data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4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AB4C-379C-A5F9-C472-F7EACFC3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FBF38-1D8B-275B-E3DE-8CE7B0402222}"/>
              </a:ext>
            </a:extLst>
          </p:cNvPr>
          <p:cNvSpPr txBox="1"/>
          <p:nvPr/>
        </p:nvSpPr>
        <p:spPr>
          <a:xfrm>
            <a:off x="1604513" y="465826"/>
            <a:ext cx="9411419" cy="594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lab_data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lab_data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yaml_handle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.get_yaml_data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yaml_handle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.lab_file_path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initMove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board.pwm_servo_set_position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[[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1261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chassis.set_velocity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initMove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chassis.set_velocity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788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CFFD-031C-C3D7-BEE3-ADD55EF5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3002C-DA25-E07F-AC54-5F1D7FE6F78F}"/>
              </a:ext>
            </a:extLst>
          </p:cNvPr>
          <p:cNvSpPr txBox="1"/>
          <p:nvPr/>
        </p:nvSpPr>
        <p:spPr>
          <a:xfrm>
            <a:off x="1518249" y="629728"/>
            <a:ext cx="96874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chassis.set_velocity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getAreaMaxContour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contours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contour_area_max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area_max_contour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contours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contour_area_temp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fabs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.contourArea(c))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contour_area_temp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contour_area_max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contour_area_max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contour_area_temp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contour_area_temp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area_max_contour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c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area_max_contour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contour_area_max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320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8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C834-1CA1-14A5-1CD6-B795F120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22F18-5437-0D59-393B-818B165067CE}"/>
              </a:ext>
            </a:extLst>
          </p:cNvPr>
          <p:cNvSpPr txBox="1"/>
          <p:nvPr/>
        </p:nvSpPr>
        <p:spPr>
          <a:xfrm>
            <a:off x="1578634" y="362309"/>
            <a:ext cx="9489057" cy="666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num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img_centerx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(num)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pitch_pid.SetPoint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num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pitch_pid.SetPoint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pitch_pid.update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(num)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angle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pitch_pid.output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chassis.set_velocity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angle)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chassis.set_velocity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threading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th.daemon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th.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dirty="0"/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340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380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430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460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roi_h1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roi[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roi_h2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roi[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roi[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roi_h3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roi[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roi[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roi_h_list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[roi_h1, roi_h2, roi_h3]</a:t>
            </a:r>
          </a:p>
          <a:p>
            <a:pPr>
              <a:lnSpc>
                <a:spcPts val="1425"/>
              </a:lnSpc>
              <a:buNone/>
            </a:pP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lang="pt-BR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480</a:t>
            </a:r>
            <a:r>
              <a:rPr lang="pt-BR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570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A9728-0C71-46EF-2D15-B0F4C494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167B2-A5EB-1039-6863-D214C5FCF5E8}"/>
              </a:ext>
            </a:extLst>
          </p:cNvPr>
          <p:cNvSpPr txBox="1"/>
          <p:nvPr/>
        </p:nvSpPr>
        <p:spPr>
          <a:xfrm>
            <a:off x="1475117" y="267419"/>
            <a:ext cx="9773728" cy="1203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img_copy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.copy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img_w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frame_resize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.resize(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img_copy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size,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interpolation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INTER_NEAREST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frame_gb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.GaussianBlur(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frame_resize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centroid_x_sum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weight_sum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center_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n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roi_h_list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[n]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n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blobs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frame_gb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[r[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]:r[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r[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]:r[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frame_lab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.cvtColor(blobs,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COLOR_BGR2LAB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frame_mask_total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.zeros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blobs.shape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blobs.shape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.uint8)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lab_data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mask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.inRange(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frame_lab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lab_data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'min'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lab_data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'max'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frame_mask_total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.bitwise_or(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frame_mask_total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mask)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eroded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.erode(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frame_mask_total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.getStructuringElement(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MORPH_RECT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dilated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.dilate(eroded,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.getStructuringElement(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MORPH_RECT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cnts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.findContours(dilated,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RETR_EXTERNAL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CHAIN_APPROX_TC89_L1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cnt_large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area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getAreaMaxContour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cnts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cnt_large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.minAreaRect(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cnt_large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box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.intp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.boxPoints(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box[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roi_h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box[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Misc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.map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(box[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size[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box[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Misc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.map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(box[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size[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img_w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.drawContours(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[box],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pt1_x, pt1_y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box[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pt3_x, pt3_y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box[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box[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(pt1_x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pt3_x)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(pt1_y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pt3_y)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.circle(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centroid_x_sum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weight_sum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r[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weight_sum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centroid_x_sum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weight_sum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.circle(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center_y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line_centerx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4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27D7C-37B5-B845-8231-2B9B1677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38A60A-C818-F2C4-CCB6-F35E0DB57241}"/>
              </a:ext>
            </a:extLst>
          </p:cNvPr>
          <p:cNvSpPr txBox="1"/>
          <p:nvPr/>
        </p:nvSpPr>
        <p:spPr>
          <a:xfrm>
            <a:off x="1518249" y="276045"/>
            <a:ext cx="966158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signum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chassis.set_velocity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kinematics.arm_move_ik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common.ros_robot_controller_sdk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Board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board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Board()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AK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ArmIK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AK.board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board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.SIGINT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cap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.VideoCapture(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'http://127.0.0.1:8080?action=stream'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target_color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isRunning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ret,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cap.read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ret: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frame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img.copy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Frame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(frame)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frame_resize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.resize(Frame, 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320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.imshow(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'frame'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frame_resize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key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.waitKey(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key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u="sng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.destroyAllWindows()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3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FB6B-9507-83AC-F60C-17ABEC24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..\OneDrive\Desktop\LineTracking.py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8F49E-C032-C2C1-8ABF-E987D40A69B7}"/>
              </a:ext>
            </a:extLst>
          </p:cNvPr>
          <p:cNvSpPr txBox="1"/>
          <p:nvPr/>
        </p:nvSpPr>
        <p:spPr>
          <a:xfrm>
            <a:off x="1552755" y="2311879"/>
            <a:ext cx="918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is the file of the full code</a:t>
            </a:r>
          </a:p>
        </p:txBody>
      </p:sp>
    </p:spTree>
    <p:extLst>
      <p:ext uri="{BB962C8B-B14F-4D97-AF65-F5344CB8AC3E}">
        <p14:creationId xmlns:p14="http://schemas.microsoft.com/office/powerpoint/2010/main" val="319083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12614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Video</a:t>
            </a:r>
          </a:p>
        </p:txBody>
      </p:sp>
      <p:pic>
        <p:nvPicPr>
          <p:cNvPr id="2" name="robot activity 3">
            <a:hlinkClick r:id="" action="ppaction://media"/>
            <a:extLst>
              <a:ext uri="{FF2B5EF4-FFF2-40B4-BE49-F238E27FC236}">
                <a16:creationId xmlns:a16="http://schemas.microsoft.com/office/drawing/2014/main" id="{73750F8C-02B9-9165-E442-54F0DE7CC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758" y="1475575"/>
            <a:ext cx="4806583" cy="4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1. overall structure</a:t>
            </a:r>
          </a:p>
          <a:p>
            <a:r>
              <a:rPr lang="en-US" sz="2000" dirty="0"/>
              <a:t>This code is written in (Python 3) and uses standard libraries like (cv2), (time), (math), (signal), (threading), and (</a:t>
            </a:r>
            <a:r>
              <a:rPr lang="en-US" sz="2000" dirty="0" err="1"/>
              <a:t>numpy</a:t>
            </a:r>
            <a:r>
              <a:rPr lang="en-US" sz="2000" dirty="0"/>
              <a:t>), along with custom modules such as (</a:t>
            </a:r>
            <a:r>
              <a:rPr lang="en-US" sz="2000" dirty="0" err="1"/>
              <a:t>common.pid</a:t>
            </a:r>
            <a:r>
              <a:rPr lang="en-US" sz="2000" dirty="0"/>
              <a:t>), (</a:t>
            </a:r>
            <a:r>
              <a:rPr lang="en-US" sz="2000" dirty="0" err="1"/>
              <a:t>common.misc</a:t>
            </a:r>
            <a:r>
              <a:rPr lang="en-US" sz="2000" dirty="0"/>
              <a:t>), (</a:t>
            </a:r>
            <a:r>
              <a:rPr lang="en-US" sz="2000" dirty="0" err="1"/>
              <a:t>common.yaml_handle</a:t>
            </a:r>
            <a:r>
              <a:rPr lang="en-US" sz="2000" dirty="0"/>
              <a:t>), and (</a:t>
            </a:r>
            <a:r>
              <a:rPr lang="en-US" sz="2000" dirty="0" err="1"/>
              <a:t>common.mecanum</a:t>
            </a:r>
            <a:r>
              <a:rPr lang="en-US" sz="2000" dirty="0"/>
              <a:t>).</a:t>
            </a:r>
          </a:p>
          <a:p>
            <a:r>
              <a:rPr lang="en-US" sz="2000" dirty="0"/>
              <a:t>The purpose of the code is to track specific colors in a camera image using LAB color space, calculate their position, and drive the robot to follow them. The robot uses a camera to detect the color, and a (PID) controller adjusts its direction. The robot has a (</a:t>
            </a:r>
            <a:r>
              <a:rPr lang="en-US" sz="2000" dirty="0" err="1"/>
              <a:t>mecanum</a:t>
            </a:r>
            <a:r>
              <a:rPr lang="en-US" sz="2000" dirty="0"/>
              <a:t>) wheel chassis, allowing it to move in any direction.</a:t>
            </a:r>
          </a:p>
        </p:txBody>
      </p:sp>
    </p:spTree>
    <p:extLst>
      <p:ext uri="{BB962C8B-B14F-4D97-AF65-F5344CB8AC3E}">
        <p14:creationId xmlns:p14="http://schemas.microsoft.com/office/powerpoint/2010/main" val="29793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FA3C-8EFB-D478-366B-6C2F2205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B781-061A-084E-2447-CFF717BD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Execution flow:</a:t>
            </a:r>
          </a:p>
          <a:p>
            <a:r>
              <a:rPr lang="en-US" dirty="0"/>
              <a:t>1. Initialize the robot and load configuration.</a:t>
            </a:r>
          </a:p>
          <a:p>
            <a:r>
              <a:rPr lang="en-US" dirty="0"/>
              <a:t>2. Start the camera stream.</a:t>
            </a:r>
          </a:p>
          <a:p>
            <a:r>
              <a:rPr lang="en-US" dirty="0"/>
              <a:t>3. Process video frames to detect colored areas.</a:t>
            </a:r>
          </a:p>
          <a:p>
            <a:r>
              <a:rPr lang="en-US" dirty="0"/>
              <a:t>4. Compute the center of the detected object.</a:t>
            </a:r>
          </a:p>
          <a:p>
            <a:r>
              <a:rPr lang="en-US" dirty="0"/>
              <a:t>5. Use (PID) control to adjust the robot's heading to follow the object.</a:t>
            </a:r>
          </a:p>
        </p:txBody>
      </p:sp>
    </p:spTree>
    <p:extLst>
      <p:ext uri="{BB962C8B-B14F-4D97-AF65-F5344CB8AC3E}">
        <p14:creationId xmlns:p14="http://schemas.microsoft.com/office/powerpoint/2010/main" val="15716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BC6C-0E91-E881-C0B1-271B439E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5951-1584-69D3-96E7-8F0C48F88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2. modules and variables</a:t>
            </a:r>
          </a:p>
          <a:p>
            <a:r>
              <a:rPr lang="en-US" dirty="0"/>
              <a:t>- The variable (chassis) is an instance of (</a:t>
            </a:r>
            <a:r>
              <a:rPr lang="en-US" dirty="0" err="1"/>
              <a:t>MecanumChassis</a:t>
            </a:r>
            <a:r>
              <a:rPr lang="en-US" dirty="0"/>
              <a:t>) used to control movement.</a:t>
            </a:r>
          </a:p>
          <a:p>
            <a:r>
              <a:rPr lang="en-US" dirty="0"/>
              <a:t>- (</a:t>
            </a:r>
            <a:r>
              <a:rPr lang="en-US" dirty="0" err="1"/>
              <a:t>pitch_pid</a:t>
            </a:r>
            <a:r>
              <a:rPr lang="en-US" dirty="0"/>
              <a:t>) is an instance of the (PID) controller that handles rotational corrections.</a:t>
            </a:r>
          </a:p>
          <a:p>
            <a:r>
              <a:rPr lang="en-US" dirty="0"/>
              <a:t>- (</a:t>
            </a:r>
            <a:r>
              <a:rPr lang="en-US" dirty="0" err="1"/>
              <a:t>range_rgb</a:t>
            </a:r>
            <a:r>
              <a:rPr lang="en-US" dirty="0"/>
              <a:t>) is a dictionary mapping color names to their RGB values, used for drawing.</a:t>
            </a:r>
          </a:p>
          <a:p>
            <a:r>
              <a:rPr lang="en-US" dirty="0"/>
              <a:t>- (</a:t>
            </a:r>
            <a:r>
              <a:rPr lang="en-US" dirty="0" err="1"/>
              <a:t>lab_data</a:t>
            </a:r>
            <a:r>
              <a:rPr lang="en-US" dirty="0"/>
              <a:t>) holds color thresholds in LAB color space, loaded from a YAML configuration file using (</a:t>
            </a:r>
            <a:r>
              <a:rPr lang="en-US" dirty="0" err="1"/>
              <a:t>yaml_handle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3833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3E6B-39B5-27FB-0BD9-AAE1EF54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F046-868B-6481-3AB1-1AFAA23AC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3. setup functions</a:t>
            </a:r>
          </a:p>
          <a:p>
            <a:r>
              <a:rPr lang="en-US" dirty="0"/>
              <a:t>- (</a:t>
            </a:r>
            <a:r>
              <a:rPr lang="en-US" dirty="0" err="1"/>
              <a:t>load_config</a:t>
            </a:r>
            <a:r>
              <a:rPr lang="en-US" dirty="0"/>
              <a:t>) loads the LAB color ranges from a YAML file using (</a:t>
            </a:r>
            <a:r>
              <a:rPr lang="en-US" dirty="0" err="1"/>
              <a:t>yaml_handle.get_yaml_data</a:t>
            </a:r>
            <a:r>
              <a:rPr lang="en-US" dirty="0"/>
              <a:t>).</a:t>
            </a:r>
          </a:p>
          <a:p>
            <a:r>
              <a:rPr lang="en-US" dirty="0"/>
              <a:t>- (</a:t>
            </a:r>
            <a:r>
              <a:rPr lang="en-US" dirty="0" err="1"/>
              <a:t>initMove</a:t>
            </a:r>
            <a:r>
              <a:rPr lang="en-US" dirty="0"/>
              <a:t>) sets initial servo positions using (</a:t>
            </a:r>
            <a:r>
              <a:rPr lang="en-US" dirty="0" err="1"/>
              <a:t>board.pwm_servo_set_position</a:t>
            </a:r>
            <a:r>
              <a:rPr lang="en-US" dirty="0"/>
              <a:t>) and starts movement using (</a:t>
            </a:r>
            <a:r>
              <a:rPr lang="en-US" dirty="0" err="1"/>
              <a:t>chassis.set_velocity</a:t>
            </a:r>
            <a:r>
              <a:rPr lang="en-US" dirty="0"/>
              <a:t>).</a:t>
            </a:r>
          </a:p>
          <a:p>
            <a:r>
              <a:rPr lang="en-US" dirty="0"/>
              <a:t>- (</a:t>
            </a:r>
            <a:r>
              <a:rPr lang="en-US" dirty="0" err="1"/>
              <a:t>init</a:t>
            </a:r>
            <a:r>
              <a:rPr lang="en-US" dirty="0"/>
              <a:t>) runs both (</a:t>
            </a:r>
            <a:r>
              <a:rPr lang="en-US" dirty="0" err="1"/>
              <a:t>load_config</a:t>
            </a:r>
            <a:r>
              <a:rPr lang="en-US" dirty="0"/>
              <a:t>) and (</a:t>
            </a:r>
            <a:r>
              <a:rPr lang="en-US" dirty="0" err="1"/>
              <a:t>initMove</a:t>
            </a:r>
            <a:r>
              <a:rPr lang="en-US" dirty="0"/>
              <a:t>).</a:t>
            </a:r>
          </a:p>
          <a:p>
            <a:r>
              <a:rPr lang="en-US" dirty="0"/>
              <a:t>- (</a:t>
            </a:r>
            <a:r>
              <a:rPr lang="en-US" dirty="0" err="1"/>
              <a:t>setTargetColor</a:t>
            </a:r>
            <a:r>
              <a:rPr lang="en-US" dirty="0"/>
              <a:t>) sets the target colors that the robot should follow, such as 'red' or 'black'.</a:t>
            </a:r>
          </a:p>
        </p:txBody>
      </p:sp>
    </p:spTree>
    <p:extLst>
      <p:ext uri="{BB962C8B-B14F-4D97-AF65-F5344CB8AC3E}">
        <p14:creationId xmlns:p14="http://schemas.microsoft.com/office/powerpoint/2010/main" val="152903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24B6-A534-BB16-CD7F-24676010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4288-BFA2-3AFD-1C1A-943CC870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4. movement logic (move thread)</a:t>
            </a:r>
          </a:p>
          <a:p>
            <a:r>
              <a:rPr lang="en-US" dirty="0"/>
              <a:t>The (move) function runs in a background thread using (</a:t>
            </a:r>
            <a:r>
              <a:rPr lang="en-US" dirty="0" err="1"/>
              <a:t>threading.Thread</a:t>
            </a:r>
            <a:r>
              <a:rPr lang="en-US" dirty="0"/>
              <a:t>). It continuously monitors the detected horizontal position of the target ((</a:t>
            </a:r>
            <a:r>
              <a:rPr lang="en-US" dirty="0" err="1"/>
              <a:t>line_centerx</a:t>
            </a:r>
            <a:r>
              <a:rPr lang="en-US" dirty="0"/>
              <a:t>)) and adjusts the robot’s heading.</a:t>
            </a:r>
          </a:p>
          <a:p>
            <a:r>
              <a:rPr lang="en-US" dirty="0"/>
              <a:t>If the target is found ((</a:t>
            </a:r>
            <a:r>
              <a:rPr lang="en-US" dirty="0" err="1"/>
              <a:t>line_centerx</a:t>
            </a:r>
            <a:r>
              <a:rPr lang="en-US" dirty="0"/>
              <a:t> &gt; 0)), it calculates the offset from the image center ((</a:t>
            </a:r>
            <a:r>
              <a:rPr lang="en-US" dirty="0" err="1"/>
              <a:t>img_centerx</a:t>
            </a:r>
            <a:r>
              <a:rPr lang="en-US" dirty="0"/>
              <a:t>)). If the offset is small, it sets the (</a:t>
            </a:r>
            <a:r>
              <a:rPr lang="en-US" dirty="0" err="1"/>
              <a:t>pitch_pid.SetPoint</a:t>
            </a:r>
            <a:r>
              <a:rPr lang="en-US" dirty="0"/>
              <a:t>) to that offset. Otherwise, it resets it to 0. The (</a:t>
            </a:r>
            <a:r>
              <a:rPr lang="en-US" dirty="0" err="1"/>
              <a:t>pitch_pid.update</a:t>
            </a:r>
            <a:r>
              <a:rPr lang="en-US" dirty="0"/>
              <a:t>) function processes the error and the (</a:t>
            </a:r>
            <a:r>
              <a:rPr lang="en-US" dirty="0" err="1"/>
              <a:t>chassis.set_velocity</a:t>
            </a:r>
            <a:r>
              <a:rPr lang="en-US" dirty="0"/>
              <a:t>) command applies the movement using the computed angle.</a:t>
            </a:r>
          </a:p>
          <a:p>
            <a:r>
              <a:rPr lang="en-US" dirty="0"/>
              <a:t>If no target is detected, the robot moves straight without turning.</a:t>
            </a:r>
          </a:p>
        </p:txBody>
      </p:sp>
    </p:spTree>
    <p:extLst>
      <p:ext uri="{BB962C8B-B14F-4D97-AF65-F5344CB8AC3E}">
        <p14:creationId xmlns:p14="http://schemas.microsoft.com/office/powerpoint/2010/main" val="12360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5E2F-57D6-C7F7-AE2E-36885138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843991" cy="1478570"/>
          </a:xfrm>
        </p:spPr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B623-4C34-FEA4-3ECB-5174A31D9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54" y="1880558"/>
            <a:ext cx="5552685" cy="3096883"/>
          </a:xfrm>
        </p:spPr>
        <p:txBody>
          <a:bodyPr>
            <a:noAutofit/>
          </a:bodyPr>
          <a:lstStyle/>
          <a:p>
            <a:r>
              <a:rPr lang="en-US" sz="1800" dirty="0"/>
              <a:t>5. image processing (run function)</a:t>
            </a:r>
          </a:p>
          <a:p>
            <a:r>
              <a:rPr lang="en-US" sz="1800" dirty="0"/>
              <a:t>The (run) function processes one frame of the video stream to determine the center of the detected color:</a:t>
            </a:r>
          </a:p>
          <a:p>
            <a:r>
              <a:rPr lang="en-US" sz="1800" dirty="0"/>
              <a:t>1. The image is resized using (cv2.resize) and blurred using (cv2.GaussianBlur).</a:t>
            </a:r>
          </a:p>
          <a:p>
            <a:r>
              <a:rPr lang="en-US" sz="1800" dirty="0"/>
              <a:t>2. It loops over three predefined regions of interest ((</a:t>
            </a:r>
            <a:r>
              <a:rPr lang="en-US" sz="1800" dirty="0" err="1"/>
              <a:t>roi</a:t>
            </a:r>
            <a:r>
              <a:rPr lang="en-US" sz="1800" dirty="0"/>
              <a:t>)), each with an assigned weight.</a:t>
            </a:r>
          </a:p>
          <a:p>
            <a:r>
              <a:rPr lang="en-US" sz="1800" dirty="0"/>
              <a:t>3. For each region:       </a:t>
            </a:r>
            <a:r>
              <a:rPr lang="en-US" sz="1800" dirty="0">
                <a:sym typeface="Wingdings" panose="05000000000000000000" pitchFamily="2" charset="2"/>
              </a:rPr>
              <a:t>  </a:t>
            </a:r>
            <a:endParaRPr lang="en-US" sz="1800" dirty="0"/>
          </a:p>
          <a:p>
            <a:r>
              <a:rPr lang="en-US" sz="1800" dirty="0"/>
              <a:t>4. A weighted average of the detected centers is used to update (</a:t>
            </a:r>
            <a:r>
              <a:rPr lang="en-US" sz="1800" dirty="0" err="1"/>
              <a:t>line_centerx</a:t>
            </a:r>
            <a:r>
              <a:rPr lang="en-US" sz="1800" dirty="0"/>
              <a:t>), which is used by the movement logic.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1A54F-CD42-BC15-F53D-5E927AFD8C71}"/>
              </a:ext>
            </a:extLst>
          </p:cNvPr>
          <p:cNvSpPr txBox="1"/>
          <p:nvPr/>
        </p:nvSpPr>
        <p:spPr>
          <a:xfrm>
            <a:off x="6694098" y="1880558"/>
            <a:ext cx="47242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3 explanation:</a:t>
            </a:r>
          </a:p>
          <a:p>
            <a:r>
              <a:rPr lang="en-US" dirty="0"/>
              <a:t>- The image is converted to LAB using (cv2.cvtColor).</a:t>
            </a:r>
          </a:p>
          <a:p>
            <a:r>
              <a:rPr lang="en-US" dirty="0"/>
              <a:t>   - A color mask is created using (cv2.inRange), based on values in (</a:t>
            </a:r>
            <a:r>
              <a:rPr lang="en-US" dirty="0" err="1"/>
              <a:t>lab_data</a:t>
            </a:r>
            <a:r>
              <a:rPr lang="en-US" dirty="0"/>
              <a:t>).</a:t>
            </a:r>
          </a:p>
          <a:p>
            <a:r>
              <a:rPr lang="en-US" dirty="0"/>
              <a:t>   - The masks are combined using (cv2.bitwise_or).</a:t>
            </a:r>
          </a:p>
          <a:p>
            <a:r>
              <a:rPr lang="en-US" dirty="0"/>
              <a:t>   - The result is cleaned using (cv2.erode) and (cv2.dilate).</a:t>
            </a:r>
          </a:p>
          <a:p>
            <a:r>
              <a:rPr lang="en-US" dirty="0"/>
              <a:t>   - Contours are found using (cv2.findContours).</a:t>
            </a:r>
          </a:p>
          <a:p>
            <a:r>
              <a:rPr lang="en-US" dirty="0"/>
              <a:t>   - The largest valid contour is extracted using (</a:t>
            </a:r>
            <a:r>
              <a:rPr lang="en-US" dirty="0" err="1"/>
              <a:t>getAreaMaxContour</a:t>
            </a:r>
            <a:r>
              <a:rPr lang="en-US" dirty="0"/>
              <a:t>).</a:t>
            </a:r>
          </a:p>
          <a:p>
            <a:r>
              <a:rPr lang="en-US" dirty="0"/>
              <a:t>   - The bounding box and center are drawn using (cv2.drawContours) and (cv2.circle), with coordinate adjustments using (</a:t>
            </a:r>
            <a:r>
              <a:rPr lang="en-US" dirty="0" err="1"/>
              <a:t>Misc.map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718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3FCA-AFBD-3B33-2139-87ED438A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EF35-9AED-78DA-313D-BB33489C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6. main loop</a:t>
            </a:r>
          </a:p>
          <a:p>
            <a:r>
              <a:rPr lang="en-US" dirty="0"/>
              <a:t>The main loop continuously captures frames using (cv2.VideoCapture) and processes them:</a:t>
            </a:r>
          </a:p>
          <a:p>
            <a:r>
              <a:rPr lang="en-US" dirty="0"/>
              <a:t>- Each frame is passed to (run) for processing.</a:t>
            </a:r>
          </a:p>
          <a:p>
            <a:r>
              <a:rPr lang="en-US" dirty="0"/>
              <a:t>- The processed frame is resized and shown using (cv2.imshow).</a:t>
            </a:r>
          </a:p>
          <a:p>
            <a:r>
              <a:rPr lang="en-US" dirty="0"/>
              <a:t>- The loop exits if the Escape key is pressed ((cv2.waitKey)) or if the stream fails.</a:t>
            </a:r>
          </a:p>
          <a:p>
            <a:r>
              <a:rPr lang="en-US" dirty="0"/>
              <a:t>The video stream is expected to come from an IP camera or MJPEG server, such as one running on localhost.</a:t>
            </a:r>
          </a:p>
        </p:txBody>
      </p:sp>
    </p:spTree>
    <p:extLst>
      <p:ext uri="{BB962C8B-B14F-4D97-AF65-F5344CB8AC3E}">
        <p14:creationId xmlns:p14="http://schemas.microsoft.com/office/powerpoint/2010/main" val="174138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77E-6532-2846-6E78-4977349C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37BB-D9D0-F983-C957-0796ECC38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 control and signal handling</a:t>
            </a:r>
          </a:p>
          <a:p>
            <a:r>
              <a:rPr lang="en-US" dirty="0"/>
              <a:t>- (start) resets state and activates the system.</a:t>
            </a:r>
          </a:p>
          <a:p>
            <a:r>
              <a:rPr lang="en-US" dirty="0"/>
              <a:t>- (stop) deactivates the system and stops motion using (</a:t>
            </a:r>
            <a:r>
              <a:rPr lang="en-US" dirty="0" err="1"/>
              <a:t>chassis.set_velocity</a:t>
            </a:r>
            <a:r>
              <a:rPr lang="en-US" dirty="0"/>
              <a:t>).</a:t>
            </a:r>
          </a:p>
          <a:p>
            <a:r>
              <a:rPr lang="en-US" dirty="0"/>
              <a:t>- (exit) performs the same actions as (stop).</a:t>
            </a:r>
          </a:p>
          <a:p>
            <a:r>
              <a:rPr lang="en-US" dirty="0"/>
              <a:t>- (Stop) is a signal handler that stops the robot safely when a termination signal like </a:t>
            </a:r>
            <a:r>
              <a:rPr lang="en-US" dirty="0" err="1"/>
              <a:t>Ctrl+C</a:t>
            </a:r>
            <a:r>
              <a:rPr lang="en-US" dirty="0"/>
              <a:t> is received, registered using (</a:t>
            </a:r>
            <a:r>
              <a:rPr lang="en-US" dirty="0" err="1"/>
              <a:t>signal.signal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56784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102</TotalTime>
  <Words>2799</Words>
  <Application>Microsoft Office PowerPoint</Application>
  <PresentationFormat>Widescreen</PresentationFormat>
  <Paragraphs>260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Consolas</vt:lpstr>
      <vt:lpstr>Tw Cen MT</vt:lpstr>
      <vt:lpstr>Wingdings</vt:lpstr>
      <vt:lpstr>Circuit</vt:lpstr>
      <vt:lpstr>CMPE 483 Camera-Movements Activity</vt:lpstr>
      <vt:lpstr>Code Logic</vt:lpstr>
      <vt:lpstr>Code Logic</vt:lpstr>
      <vt:lpstr>Code Logic</vt:lpstr>
      <vt:lpstr>Code Logic</vt:lpstr>
      <vt:lpstr>Code Logic</vt:lpstr>
      <vt:lpstr>Code Logic</vt:lpstr>
      <vt:lpstr>Code Logic</vt:lpstr>
      <vt:lpstr>Code Logic</vt:lpstr>
      <vt:lpstr>Code Logic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..\OneDrive\Desktop\LineTracking.py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462 Gears Activity</dc:title>
  <dc:creator>Uvais Ahmed Qidwai</dc:creator>
  <cp:lastModifiedBy>Osama Moudar Aljindi</cp:lastModifiedBy>
  <cp:revision>11</cp:revision>
  <dcterms:created xsi:type="dcterms:W3CDTF">2023-09-16T09:44:09Z</dcterms:created>
  <dcterms:modified xsi:type="dcterms:W3CDTF">2025-05-04T06:43:34Z</dcterms:modified>
</cp:coreProperties>
</file>